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A434-FB45-ADDD-A4B3-A79EF6524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4934-33F3-8FE4-95E9-5BD5C8EE0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9AA00-B62D-9B6C-779C-4CDDC570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1C9EF-5304-33F8-A24A-E5094186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36EFC-BF8A-E0DB-787D-ABF0CC8D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937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7D23-FFA4-083E-DB9A-6054D22A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00C93-8028-B411-8F51-3099007B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4FE28-BBCA-F933-A66B-B0C55248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8D8A-A2BE-887D-67BE-0949583D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2766F-BB8A-0330-32D5-A93C6282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820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2782B-D60B-F880-0FEF-A4174798C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8CFFA-133D-F34E-ABB4-B6AAC412E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5E7B5-F4CB-77F6-D8AF-5F953DD5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2AA0D-E8AF-8BF3-8E0E-5C38E5FD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B51C7-9361-18AE-34BF-1D0C1651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338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65FA-1A28-46AA-4CCB-4C2FAEB2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C0C9F-E658-7F6B-CF0A-04C646098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79FA0-89D4-8DB8-2D48-B32E882E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164DB-C741-1AB5-ED2F-384C536F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F9968-9164-2CFD-7FD2-64BF8933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471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2D18-DD3F-578E-2BBB-F88DFB51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0241F-7E14-6994-8515-2A16D8671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6A9F5-D75C-782F-C212-FDCF5B96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AD4DE-706C-D773-DB15-AC223336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E51B3-7BDA-9331-99D4-DDBC7246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585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C079-5BE9-1866-AE2B-9B059793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BAE8-3E09-849E-91EF-E2355240D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00027-7FC5-C515-DA74-16B7FFD54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2D801-90A3-99C5-6BA9-F3825047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CBF97-8BCC-D628-55E6-10859F8B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F71D2-B051-74A1-B598-CC6AB77D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979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9230-D5C4-0A91-CF29-B4B6E6C4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561AE-91B4-5511-40C5-2F368ECF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A2CE8-2C43-B965-7FA3-FF76235DC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40455-E7BF-E62C-381A-5E5F8FBF5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B2EA3-591B-BE8F-0B91-841273B96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D0F8E-09E7-BAD1-6996-A349EBA5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62D5C-E828-0F57-2133-3AD9C098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041FD-696B-59D8-962E-1DC8B62E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496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89D5-58D1-DC37-1F21-86D29759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AB827-C92E-9A26-CBD9-65A4D751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AA971-9199-7984-7D84-663C932D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9B672-3537-3E3E-D3DC-162B53D5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52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0D184-F9D6-9C2F-4716-6F1BE99C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3B48A-1EB3-F98C-5525-0CC9C580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4D8B0-1FCD-80A8-304B-6F113916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76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9F7A-D291-1189-65EC-279574D3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459B-712A-94A5-7027-1C14C9FB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53ED2-C368-5BE6-F726-7F181B037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46E69-C5E9-4D79-C473-A9AF7ED1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86405-6AD7-82DE-DEB6-11DC8FE0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65C53-D284-4878-E6C6-F018225F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96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D81A-9021-7F09-21CC-10C4A723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E2811-03B4-D1D6-4157-DCF044AE3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8311A-D434-47B8-A790-F68FF8128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6BD19-2D72-1A5F-196E-C66A3612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416E8-909C-3A8C-3F05-0ED4FD4B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9D482-BFAF-BEC2-0D38-83C4149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286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EDF7E-6C3F-D8BB-2E3B-781563D8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597C6-2450-3CC8-E254-13D88032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EC65-F17A-C266-2E9C-2B770D6DD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1A6E58-8904-4C68-8378-A049E865D5E0}" type="datetimeFigureOut">
              <a:rPr lang="es-EC" smtClean="0"/>
              <a:t>17/11/2024</a:t>
            </a:fld>
            <a:endParaRPr lang="es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C47CC-8455-272F-5A2C-96AE1D3FA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8425F-73C1-461E-DD57-D474F11FB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C6524-8CF0-4618-A04E-5BD3D1D6CF9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523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0C4C35-200E-09E0-A741-E9B7387E63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333" b="2151"/>
          <a:stretch/>
        </p:blipFill>
        <p:spPr>
          <a:xfrm>
            <a:off x="2777613" y="0"/>
            <a:ext cx="6636774" cy="68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4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E9400-3ED0-641E-0450-15E5D86B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ES" sz="4000" dirty="0"/>
              <a:t>Energía Solar – Día 1</a:t>
            </a:r>
            <a:endParaRPr lang="es-EC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E37D-D79A-7B2C-CB93-95A3F4A6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" y="2743200"/>
            <a:ext cx="5073445" cy="3613149"/>
          </a:xfrm>
        </p:spPr>
        <p:txBody>
          <a:bodyPr anchor="ctr">
            <a:normAutofit/>
          </a:bodyPr>
          <a:lstStyle/>
          <a:p>
            <a:r>
              <a:rPr lang="es-ES" sz="1600" b="1" dirty="0"/>
              <a:t>Introducción: Historia, Presente y Futuro</a:t>
            </a:r>
            <a:r>
              <a:rPr lang="es-ES" sz="1600" dirty="0"/>
              <a:t>					30 minutos</a:t>
            </a:r>
          </a:p>
          <a:p>
            <a:r>
              <a:rPr lang="es-ES" sz="1600" b="1" dirty="0"/>
              <a:t>Fundamentos: Electricidad y </a:t>
            </a:r>
            <a:r>
              <a:rPr lang="es-ES" sz="1600" b="1" dirty="0" err="1"/>
              <a:t>Fotovoltáica</a:t>
            </a:r>
            <a:r>
              <a:rPr lang="es-ES" sz="1600" b="1" dirty="0"/>
              <a:t>.</a:t>
            </a:r>
            <a:r>
              <a:rPr lang="es-ES" sz="1600" dirty="0"/>
              <a:t>					90 minutos</a:t>
            </a:r>
          </a:p>
          <a:p>
            <a:r>
              <a:rPr lang="es-ES" sz="1600" b="1" dirty="0"/>
              <a:t>Receso	</a:t>
            </a:r>
            <a:r>
              <a:rPr lang="es-ES" sz="1600" dirty="0"/>
              <a:t>							20 minutos</a:t>
            </a:r>
          </a:p>
          <a:p>
            <a:r>
              <a:rPr lang="es-ES" sz="1600" b="1" dirty="0"/>
              <a:t>Celda Solar / Paneles Solares</a:t>
            </a:r>
            <a:r>
              <a:rPr lang="es-ES" sz="1600" dirty="0"/>
              <a:t>						60 minutos</a:t>
            </a:r>
          </a:p>
          <a:p>
            <a:r>
              <a:rPr lang="es-ES" sz="1600" b="1" dirty="0"/>
              <a:t>Almuerzo</a:t>
            </a:r>
            <a:r>
              <a:rPr lang="es-ES" sz="1600" dirty="0"/>
              <a:t>								60 minutos</a:t>
            </a:r>
          </a:p>
          <a:p>
            <a:r>
              <a:rPr lang="es-ES" sz="1600" b="1" dirty="0"/>
              <a:t>Inversores</a:t>
            </a:r>
            <a:r>
              <a:rPr lang="es-ES" sz="1600" dirty="0"/>
              <a:t>								60 minutos	</a:t>
            </a:r>
            <a:endParaRPr lang="es-EC" sz="1600" dirty="0"/>
          </a:p>
        </p:txBody>
      </p:sp>
      <p:pic>
        <p:nvPicPr>
          <p:cNvPr id="5" name="Picture 4" descr="A solar panel farm">
            <a:extLst>
              <a:ext uri="{FF2B5EF4-FFF2-40B4-BE49-F238E27FC236}">
                <a16:creationId xmlns:a16="http://schemas.microsoft.com/office/drawing/2014/main" id="{5BEF1358-C53F-3471-614E-48B027D9F4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06" r="15939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3498-A4AC-E2C0-0CA5-12242E06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Energía Solar – Historia, Presente y Futuro</a:t>
            </a:r>
            <a:endParaRPr lang="es-EC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54523-BE2D-C556-2EEF-28C7DF41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71804"/>
            <a:ext cx="8586020" cy="4351338"/>
          </a:xfrm>
        </p:spPr>
        <p:txBody>
          <a:bodyPr>
            <a:normAutofit/>
          </a:bodyPr>
          <a:lstStyle/>
          <a:p>
            <a:r>
              <a:rPr lang="es-ES" sz="2500" dirty="0"/>
              <a:t>El uso de esta energía se remonta  a la antigüedad (</a:t>
            </a:r>
            <a:r>
              <a:rPr lang="en-US" sz="2500" dirty="0"/>
              <a:t>~400AC</a:t>
            </a:r>
            <a:r>
              <a:rPr lang="es-ES" sz="2500" dirty="0"/>
              <a:t>).</a:t>
            </a:r>
          </a:p>
          <a:p>
            <a:r>
              <a:rPr lang="es-ES" sz="2500" dirty="0"/>
              <a:t>Edmond Becquerel descubre el efecto </a:t>
            </a:r>
            <a:r>
              <a:rPr lang="es-ES" sz="2500" dirty="0" err="1"/>
              <a:t>fotovoltáico</a:t>
            </a:r>
            <a:r>
              <a:rPr lang="es-ES" sz="2500" dirty="0"/>
              <a:t> en 1839.</a:t>
            </a:r>
          </a:p>
          <a:p>
            <a:r>
              <a:rPr lang="es-ES" sz="2500" dirty="0"/>
              <a:t>En 1883 Charles </a:t>
            </a:r>
            <a:r>
              <a:rPr lang="es-ES" sz="2500" dirty="0" err="1"/>
              <a:t>Fritts</a:t>
            </a:r>
            <a:r>
              <a:rPr lang="es-ES" sz="2500" dirty="0"/>
              <a:t> materializa el efecto </a:t>
            </a:r>
            <a:r>
              <a:rPr lang="es-ES" sz="2500" dirty="0" err="1"/>
              <a:t>fotovoltáico</a:t>
            </a:r>
            <a:r>
              <a:rPr lang="es-ES" sz="2500" dirty="0"/>
              <a:t>.</a:t>
            </a:r>
          </a:p>
          <a:p>
            <a:r>
              <a:rPr lang="es-ES" sz="2500" dirty="0"/>
              <a:t>En 1953, los laboratorios Bell crean primera celda de silicio.</a:t>
            </a:r>
          </a:p>
          <a:p>
            <a:r>
              <a:rPr lang="es-ES" sz="2500" dirty="0"/>
              <a:t>En los 90 se incrementa su uso en la industria aeronáutica y espacial.</a:t>
            </a:r>
          </a:p>
          <a:p>
            <a:r>
              <a:rPr lang="es-ES" sz="2500" dirty="0"/>
              <a:t>CELEC EP identificó 7 proyectos fotovoltaicos que generarán alrededor de 1 500 megavatios de potencia desde 2025.</a:t>
            </a:r>
          </a:p>
          <a:p>
            <a:endParaRPr lang="es-EC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0F931-0B1D-8F64-3AAC-96AD0BDA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020" y="4365522"/>
            <a:ext cx="3077498" cy="2418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75506-E6C0-61DB-EFDE-96BDA09837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011" t="31258"/>
          <a:stretch/>
        </p:blipFill>
        <p:spPr>
          <a:xfrm>
            <a:off x="8967020" y="1690688"/>
            <a:ext cx="3077497" cy="26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2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2F104E7-7FDB-AD81-16E1-F2CA09D0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/>
          <a:lstStyle/>
          <a:p>
            <a:r>
              <a:rPr lang="es-ES" dirty="0"/>
              <a:t>Energía Solar – Presente y Futuro</a:t>
            </a:r>
            <a:endParaRPr lang="es-EC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BD0AA34-8683-C8F8-DC94-AD17D0749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75" y="1253330"/>
            <a:ext cx="5089721" cy="5463099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62C946-DB90-C152-8171-92DB6CA83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1093"/>
            <a:ext cx="5330935" cy="45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8037D-3E5C-B189-A509-58EB7BB4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3553BA-2E98-A358-39E8-1C0A0D91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/>
          <a:lstStyle/>
          <a:p>
            <a:r>
              <a:rPr lang="es-ES" dirty="0"/>
              <a:t>Energía Solar – Presente y Futuro</a:t>
            </a:r>
            <a:endParaRPr lang="es-EC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5095F-3F92-82DF-83C7-18144407A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489" y="1664597"/>
            <a:ext cx="8727666" cy="4300954"/>
          </a:xfrm>
        </p:spPr>
      </p:pic>
    </p:spTree>
    <p:extLst>
      <p:ext uri="{BB962C8B-B14F-4D97-AF65-F5344CB8AC3E}">
        <p14:creationId xmlns:p14="http://schemas.microsoft.com/office/powerpoint/2010/main" val="396443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700D2-0EC2-589A-D2C2-A4E0ACB24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A48ED7-CB75-5ED5-2E2E-43C38227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/>
          <a:lstStyle/>
          <a:p>
            <a:r>
              <a:rPr lang="es-ES" dirty="0"/>
              <a:t>Energía Solar – Presente y Futuro</a:t>
            </a:r>
            <a:endParaRPr lang="es-EC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A2A1DE-CDCE-6B08-2CBB-4A1986DA5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81150"/>
            <a:ext cx="7486259" cy="16192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783689-7400-4A09-8381-3AA01D0DB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433" y="3410865"/>
            <a:ext cx="8746807" cy="1865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4288B1-F6E6-8149-F8B9-730DEE0D9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5276850"/>
            <a:ext cx="63436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8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61A5-D4B6-6361-88B1-9734C42F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Energía Solar - Ecuador</a:t>
            </a:r>
            <a:endParaRPr lang="es-EC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D054B8-6565-2003-47BF-074C9B519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123" y="1764428"/>
            <a:ext cx="5783900" cy="49653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DF97D-4496-90E6-F399-2A050C0EE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626" y="2949394"/>
            <a:ext cx="4381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1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B9D50-6F47-D260-D154-1DD052B2F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157C-3D41-C1AE-E005-00D89359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Energía Solar – Principales Ventajas</a:t>
            </a:r>
            <a:endParaRPr lang="es-EC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BA75-793C-9400-E339-DB98D741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71804"/>
            <a:ext cx="10972800" cy="4351338"/>
          </a:xfrm>
        </p:spPr>
        <p:txBody>
          <a:bodyPr>
            <a:normAutofit/>
          </a:bodyPr>
          <a:lstStyle/>
          <a:p>
            <a:r>
              <a:rPr lang="es-ES" sz="3300" dirty="0"/>
              <a:t>Ahorro considerable.</a:t>
            </a:r>
          </a:p>
          <a:p>
            <a:pPr lvl="1"/>
            <a:r>
              <a:rPr lang="es-ES" sz="2900" dirty="0"/>
              <a:t>Costo por </a:t>
            </a:r>
            <a:r>
              <a:rPr lang="es-ES" sz="2900" dirty="0" err="1"/>
              <a:t>Kw</a:t>
            </a:r>
            <a:r>
              <a:rPr lang="es-ES" sz="2900" dirty="0"/>
              <a:t> promedio: $1000, vida útil: 25-30 años.</a:t>
            </a:r>
          </a:p>
          <a:p>
            <a:pPr lvl="1"/>
            <a:endParaRPr lang="es-ES" sz="2900" dirty="0"/>
          </a:p>
          <a:p>
            <a:r>
              <a:rPr lang="es-ES" sz="3300" dirty="0"/>
              <a:t>Incentivos tributarios.</a:t>
            </a:r>
          </a:p>
          <a:p>
            <a:pPr lvl="1"/>
            <a:r>
              <a:rPr lang="es-ES" sz="2900" dirty="0"/>
              <a:t>Hasta el 100% de deducción de impuestos para empresas.</a:t>
            </a:r>
          </a:p>
          <a:p>
            <a:endParaRPr lang="es-ES" sz="3300" dirty="0"/>
          </a:p>
          <a:p>
            <a:r>
              <a:rPr lang="es-ES" sz="3300" dirty="0"/>
              <a:t>Responsable con el ambiente y con el empleo local.</a:t>
            </a:r>
          </a:p>
          <a:p>
            <a:pPr lvl="1"/>
            <a:endParaRPr lang="es-ES" sz="2900" dirty="0"/>
          </a:p>
          <a:p>
            <a:endParaRPr lang="es-EC" sz="2500" dirty="0"/>
          </a:p>
        </p:txBody>
      </p:sp>
    </p:spTree>
    <p:extLst>
      <p:ext uri="{BB962C8B-B14F-4D97-AF65-F5344CB8AC3E}">
        <p14:creationId xmlns:p14="http://schemas.microsoft.com/office/powerpoint/2010/main" val="402838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231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Energía Solar – Día 1</vt:lpstr>
      <vt:lpstr>Energía Solar – Historia, Presente y Futuro</vt:lpstr>
      <vt:lpstr>Energía Solar – Presente y Futuro</vt:lpstr>
      <vt:lpstr>Energía Solar – Presente y Futuro</vt:lpstr>
      <vt:lpstr>Energía Solar – Presente y Futuro</vt:lpstr>
      <vt:lpstr>Energía Solar - Ecuador</vt:lpstr>
      <vt:lpstr>Energía Solar – Principales Ventajas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Joaquin Sebastian Rodas Reyes</dc:creator>
  <cp:lastModifiedBy>Joaquin Sebastian Rodas Reyes</cp:lastModifiedBy>
  <cp:revision>1</cp:revision>
  <dcterms:created xsi:type="dcterms:W3CDTF">2024-11-17T22:42:43Z</dcterms:created>
  <dcterms:modified xsi:type="dcterms:W3CDTF">2024-11-18T00:54:15Z</dcterms:modified>
</cp:coreProperties>
</file>